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57" r:id="rId7"/>
    <p:sldId id="258" r:id="rId8"/>
    <p:sldId id="259" r:id="rId9"/>
    <p:sldId id="261" r:id="rId10"/>
    <p:sldId id="262" r:id="rId11"/>
    <p:sldId id="264" r:id="rId12"/>
    <p:sldId id="263" r:id="rId13"/>
    <p:sldId id="265" r:id="rId14"/>
    <p:sldId id="266"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DAA8D7-B517-45DA-93E9-65D6D5804370}" v="10" dt="2020-06-03T08:01:46.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S::p.cup@helicon.nl::acdf420d-3d1b-463e-9173-44ff0cd1b36a" providerId="AD" clId="Web-{A4DAA8D7-B517-45DA-93E9-65D6D5804370}"/>
    <pc:docChg chg="modSld">
      <pc:chgData name="Pascalle Cup" userId="S::p.cup@helicon.nl::acdf420d-3d1b-463e-9173-44ff0cd1b36a" providerId="AD" clId="Web-{A4DAA8D7-B517-45DA-93E9-65D6D5804370}" dt="2020-06-03T08:01:46.277" v="9" actId="1076"/>
      <pc:docMkLst>
        <pc:docMk/>
      </pc:docMkLst>
      <pc:sldChg chg="addSp delSp modSp">
        <pc:chgData name="Pascalle Cup" userId="S::p.cup@helicon.nl::acdf420d-3d1b-463e-9173-44ff0cd1b36a" providerId="AD" clId="Web-{A4DAA8D7-B517-45DA-93E9-65D6D5804370}" dt="2020-06-03T08:01:46.277" v="9" actId="1076"/>
        <pc:sldMkLst>
          <pc:docMk/>
          <pc:sldMk cId="514725437" sldId="258"/>
        </pc:sldMkLst>
        <pc:spChg chg="del mod">
          <ac:chgData name="Pascalle Cup" userId="S::p.cup@helicon.nl::acdf420d-3d1b-463e-9173-44ff0cd1b36a" providerId="AD" clId="Web-{A4DAA8D7-B517-45DA-93E9-65D6D5804370}" dt="2020-06-03T08:01:29.245" v="4"/>
          <ac:spMkLst>
            <pc:docMk/>
            <pc:sldMk cId="514725437" sldId="258"/>
            <ac:spMk id="2" creationId="{D7B22347-57D6-4D1C-BD76-F73757381744}"/>
          </ac:spMkLst>
        </pc:spChg>
        <pc:spChg chg="add mod">
          <ac:chgData name="Pascalle Cup" userId="S::p.cup@helicon.nl::acdf420d-3d1b-463e-9173-44ff0cd1b36a" providerId="AD" clId="Web-{A4DAA8D7-B517-45DA-93E9-65D6D5804370}" dt="2020-06-03T08:01:46.277" v="9" actId="1076"/>
          <ac:spMkLst>
            <pc:docMk/>
            <pc:sldMk cId="514725437" sldId="258"/>
            <ac:spMk id="3" creationId="{0C1B9430-1A17-4947-8EE4-0023C46D02C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3AF87-A528-4D8A-8554-F612E912071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E9C5905-4058-41D4-999B-95575F6E1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91269A3-2A11-4179-B683-268F48DB09AD}"/>
              </a:ext>
            </a:extLst>
          </p:cNvPr>
          <p:cNvSpPr>
            <a:spLocks noGrp="1"/>
          </p:cNvSpPr>
          <p:nvPr>
            <p:ph type="dt" sz="half" idx="10"/>
          </p:nvPr>
        </p:nvSpPr>
        <p:spPr/>
        <p:txBody>
          <a:bodyPr/>
          <a:lstStyle/>
          <a:p>
            <a:fld id="{EAD61B66-08D9-4A01-B303-98A95264D573}" type="datetimeFigureOut">
              <a:rPr lang="nl-NL" smtClean="0"/>
              <a:t>3-6-2020</a:t>
            </a:fld>
            <a:endParaRPr lang="nl-NL"/>
          </a:p>
        </p:txBody>
      </p:sp>
      <p:sp>
        <p:nvSpPr>
          <p:cNvPr id="5" name="Tijdelijke aanduiding voor voettekst 4">
            <a:extLst>
              <a:ext uri="{FF2B5EF4-FFF2-40B4-BE49-F238E27FC236}">
                <a16:creationId xmlns:a16="http://schemas.microsoft.com/office/drawing/2014/main" id="{F674BC87-1401-4A44-B32B-889A729162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455BFA-2065-4D89-9767-F353188B6D01}"/>
              </a:ext>
            </a:extLst>
          </p:cNvPr>
          <p:cNvSpPr>
            <a:spLocks noGrp="1"/>
          </p:cNvSpPr>
          <p:nvPr>
            <p:ph type="sldNum" sz="quarter" idx="12"/>
          </p:nvPr>
        </p:nvSpPr>
        <p:spPr/>
        <p:txBody>
          <a:bodyPr/>
          <a:lstStyle/>
          <a:p>
            <a:fld id="{EBBD33E4-5413-454C-9AE0-30FD28D31DD6}" type="slidenum">
              <a:rPr lang="nl-NL" smtClean="0"/>
              <a:t>‹nr.›</a:t>
            </a:fld>
            <a:endParaRPr lang="nl-NL"/>
          </a:p>
        </p:txBody>
      </p:sp>
    </p:spTree>
    <p:extLst>
      <p:ext uri="{BB962C8B-B14F-4D97-AF65-F5344CB8AC3E}">
        <p14:creationId xmlns:p14="http://schemas.microsoft.com/office/powerpoint/2010/main" val="256674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9588F-2FCF-45ED-AB6E-27A46E050CA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A1292DB-6885-4399-9214-FE78E897323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9854B4-3683-4BA4-B0A5-7FE7332D30A0}"/>
              </a:ext>
            </a:extLst>
          </p:cNvPr>
          <p:cNvSpPr>
            <a:spLocks noGrp="1"/>
          </p:cNvSpPr>
          <p:nvPr>
            <p:ph type="dt" sz="half" idx="10"/>
          </p:nvPr>
        </p:nvSpPr>
        <p:spPr/>
        <p:txBody>
          <a:bodyPr/>
          <a:lstStyle/>
          <a:p>
            <a:fld id="{EAD61B66-08D9-4A01-B303-98A95264D573}" type="datetimeFigureOut">
              <a:rPr lang="nl-NL" smtClean="0"/>
              <a:t>3-6-2020</a:t>
            </a:fld>
            <a:endParaRPr lang="nl-NL"/>
          </a:p>
        </p:txBody>
      </p:sp>
      <p:sp>
        <p:nvSpPr>
          <p:cNvPr id="5" name="Tijdelijke aanduiding voor voettekst 4">
            <a:extLst>
              <a:ext uri="{FF2B5EF4-FFF2-40B4-BE49-F238E27FC236}">
                <a16:creationId xmlns:a16="http://schemas.microsoft.com/office/drawing/2014/main" id="{1C37CC5D-09FB-4B0E-AB40-1FA3D6756FF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3D7DF2-6F00-456A-9930-AFE383B56E47}"/>
              </a:ext>
            </a:extLst>
          </p:cNvPr>
          <p:cNvSpPr>
            <a:spLocks noGrp="1"/>
          </p:cNvSpPr>
          <p:nvPr>
            <p:ph type="sldNum" sz="quarter" idx="12"/>
          </p:nvPr>
        </p:nvSpPr>
        <p:spPr/>
        <p:txBody>
          <a:bodyPr/>
          <a:lstStyle/>
          <a:p>
            <a:fld id="{EBBD33E4-5413-454C-9AE0-30FD28D31DD6}" type="slidenum">
              <a:rPr lang="nl-NL" smtClean="0"/>
              <a:t>‹nr.›</a:t>
            </a:fld>
            <a:endParaRPr lang="nl-NL"/>
          </a:p>
        </p:txBody>
      </p:sp>
    </p:spTree>
    <p:extLst>
      <p:ext uri="{BB962C8B-B14F-4D97-AF65-F5344CB8AC3E}">
        <p14:creationId xmlns:p14="http://schemas.microsoft.com/office/powerpoint/2010/main" val="21983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2FFBABB-E5C7-4955-B6B6-BBA40DDA6FF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4BBF32D-7322-4860-8EA2-2095E8278C4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F775CD-BEBA-4367-B803-B02E5CC1D90E}"/>
              </a:ext>
            </a:extLst>
          </p:cNvPr>
          <p:cNvSpPr>
            <a:spLocks noGrp="1"/>
          </p:cNvSpPr>
          <p:nvPr>
            <p:ph type="dt" sz="half" idx="10"/>
          </p:nvPr>
        </p:nvSpPr>
        <p:spPr/>
        <p:txBody>
          <a:bodyPr/>
          <a:lstStyle/>
          <a:p>
            <a:fld id="{EAD61B66-08D9-4A01-B303-98A95264D573}" type="datetimeFigureOut">
              <a:rPr lang="nl-NL" smtClean="0"/>
              <a:t>3-6-2020</a:t>
            </a:fld>
            <a:endParaRPr lang="nl-NL"/>
          </a:p>
        </p:txBody>
      </p:sp>
      <p:sp>
        <p:nvSpPr>
          <p:cNvPr id="5" name="Tijdelijke aanduiding voor voettekst 4">
            <a:extLst>
              <a:ext uri="{FF2B5EF4-FFF2-40B4-BE49-F238E27FC236}">
                <a16:creationId xmlns:a16="http://schemas.microsoft.com/office/drawing/2014/main" id="{F55E993D-C7D6-4866-AC4A-07817F99130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863F15-C711-4942-B1BF-9C3B990B0304}"/>
              </a:ext>
            </a:extLst>
          </p:cNvPr>
          <p:cNvSpPr>
            <a:spLocks noGrp="1"/>
          </p:cNvSpPr>
          <p:nvPr>
            <p:ph type="sldNum" sz="quarter" idx="12"/>
          </p:nvPr>
        </p:nvSpPr>
        <p:spPr/>
        <p:txBody>
          <a:bodyPr/>
          <a:lstStyle/>
          <a:p>
            <a:fld id="{EBBD33E4-5413-454C-9AE0-30FD28D31DD6}" type="slidenum">
              <a:rPr lang="nl-NL" smtClean="0"/>
              <a:t>‹nr.›</a:t>
            </a:fld>
            <a:endParaRPr lang="nl-NL"/>
          </a:p>
        </p:txBody>
      </p:sp>
    </p:spTree>
    <p:extLst>
      <p:ext uri="{BB962C8B-B14F-4D97-AF65-F5344CB8AC3E}">
        <p14:creationId xmlns:p14="http://schemas.microsoft.com/office/powerpoint/2010/main" val="317833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57D7E3-0AE4-4F41-9271-5160BD66027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EAF5471-4CB4-41C3-BD19-98130C2A449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A31F7-9160-4578-949A-12038CBF3F77}"/>
              </a:ext>
            </a:extLst>
          </p:cNvPr>
          <p:cNvSpPr>
            <a:spLocks noGrp="1"/>
          </p:cNvSpPr>
          <p:nvPr>
            <p:ph type="dt" sz="half" idx="10"/>
          </p:nvPr>
        </p:nvSpPr>
        <p:spPr/>
        <p:txBody>
          <a:bodyPr/>
          <a:lstStyle/>
          <a:p>
            <a:fld id="{EAD61B66-08D9-4A01-B303-98A95264D573}" type="datetimeFigureOut">
              <a:rPr lang="nl-NL" smtClean="0"/>
              <a:t>3-6-2020</a:t>
            </a:fld>
            <a:endParaRPr lang="nl-NL"/>
          </a:p>
        </p:txBody>
      </p:sp>
      <p:sp>
        <p:nvSpPr>
          <p:cNvPr id="5" name="Tijdelijke aanduiding voor voettekst 4">
            <a:extLst>
              <a:ext uri="{FF2B5EF4-FFF2-40B4-BE49-F238E27FC236}">
                <a16:creationId xmlns:a16="http://schemas.microsoft.com/office/drawing/2014/main" id="{A33E18E0-2356-4B00-B38A-8F3A0DE780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AD4AC8-7D8F-4DA5-A706-FA4FAE791989}"/>
              </a:ext>
            </a:extLst>
          </p:cNvPr>
          <p:cNvSpPr>
            <a:spLocks noGrp="1"/>
          </p:cNvSpPr>
          <p:nvPr>
            <p:ph type="sldNum" sz="quarter" idx="12"/>
          </p:nvPr>
        </p:nvSpPr>
        <p:spPr/>
        <p:txBody>
          <a:bodyPr/>
          <a:lstStyle/>
          <a:p>
            <a:fld id="{EBBD33E4-5413-454C-9AE0-30FD28D31DD6}" type="slidenum">
              <a:rPr lang="nl-NL" smtClean="0"/>
              <a:t>‹nr.›</a:t>
            </a:fld>
            <a:endParaRPr lang="nl-NL"/>
          </a:p>
        </p:txBody>
      </p:sp>
    </p:spTree>
    <p:extLst>
      <p:ext uri="{BB962C8B-B14F-4D97-AF65-F5344CB8AC3E}">
        <p14:creationId xmlns:p14="http://schemas.microsoft.com/office/powerpoint/2010/main" val="215238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411FE-B1FE-41A0-AE79-D69CC2A14FB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940A6B5-1485-4DD6-8DDA-7CB9322F44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50D0C76-8276-48DF-9CF0-E87B7ECE3F2C}"/>
              </a:ext>
            </a:extLst>
          </p:cNvPr>
          <p:cNvSpPr>
            <a:spLocks noGrp="1"/>
          </p:cNvSpPr>
          <p:nvPr>
            <p:ph type="dt" sz="half" idx="10"/>
          </p:nvPr>
        </p:nvSpPr>
        <p:spPr/>
        <p:txBody>
          <a:bodyPr/>
          <a:lstStyle/>
          <a:p>
            <a:fld id="{EAD61B66-08D9-4A01-B303-98A95264D573}" type="datetimeFigureOut">
              <a:rPr lang="nl-NL" smtClean="0"/>
              <a:t>3-6-2020</a:t>
            </a:fld>
            <a:endParaRPr lang="nl-NL"/>
          </a:p>
        </p:txBody>
      </p:sp>
      <p:sp>
        <p:nvSpPr>
          <p:cNvPr id="5" name="Tijdelijke aanduiding voor voettekst 4">
            <a:extLst>
              <a:ext uri="{FF2B5EF4-FFF2-40B4-BE49-F238E27FC236}">
                <a16:creationId xmlns:a16="http://schemas.microsoft.com/office/drawing/2014/main" id="{7051F84E-C0A6-4F01-B6F9-D49D5A4579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BC3E2CB-EEEF-4D1E-89A5-C5567BD00433}"/>
              </a:ext>
            </a:extLst>
          </p:cNvPr>
          <p:cNvSpPr>
            <a:spLocks noGrp="1"/>
          </p:cNvSpPr>
          <p:nvPr>
            <p:ph type="sldNum" sz="quarter" idx="12"/>
          </p:nvPr>
        </p:nvSpPr>
        <p:spPr/>
        <p:txBody>
          <a:bodyPr/>
          <a:lstStyle/>
          <a:p>
            <a:fld id="{EBBD33E4-5413-454C-9AE0-30FD28D31DD6}" type="slidenum">
              <a:rPr lang="nl-NL" smtClean="0"/>
              <a:t>‹nr.›</a:t>
            </a:fld>
            <a:endParaRPr lang="nl-NL"/>
          </a:p>
        </p:txBody>
      </p:sp>
    </p:spTree>
    <p:extLst>
      <p:ext uri="{BB962C8B-B14F-4D97-AF65-F5344CB8AC3E}">
        <p14:creationId xmlns:p14="http://schemas.microsoft.com/office/powerpoint/2010/main" val="253162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6A70D-D1E2-4D3D-924E-6D47012017E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2154DC2-31BD-4F10-BB52-764761F6E32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3D6D897-2D39-41EE-8CD1-E8C18151349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D487389-BAE6-4C84-A6FE-AC1E539E12B4}"/>
              </a:ext>
            </a:extLst>
          </p:cNvPr>
          <p:cNvSpPr>
            <a:spLocks noGrp="1"/>
          </p:cNvSpPr>
          <p:nvPr>
            <p:ph type="dt" sz="half" idx="10"/>
          </p:nvPr>
        </p:nvSpPr>
        <p:spPr/>
        <p:txBody>
          <a:bodyPr/>
          <a:lstStyle/>
          <a:p>
            <a:fld id="{EAD61B66-08D9-4A01-B303-98A95264D573}" type="datetimeFigureOut">
              <a:rPr lang="nl-NL" smtClean="0"/>
              <a:t>3-6-2020</a:t>
            </a:fld>
            <a:endParaRPr lang="nl-NL"/>
          </a:p>
        </p:txBody>
      </p:sp>
      <p:sp>
        <p:nvSpPr>
          <p:cNvPr id="6" name="Tijdelijke aanduiding voor voettekst 5">
            <a:extLst>
              <a:ext uri="{FF2B5EF4-FFF2-40B4-BE49-F238E27FC236}">
                <a16:creationId xmlns:a16="http://schemas.microsoft.com/office/drawing/2014/main" id="{DF88AAD3-CDE8-416E-BCFD-EE071453022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8C2891A-FF78-4516-B205-44C048DCC02A}"/>
              </a:ext>
            </a:extLst>
          </p:cNvPr>
          <p:cNvSpPr>
            <a:spLocks noGrp="1"/>
          </p:cNvSpPr>
          <p:nvPr>
            <p:ph type="sldNum" sz="quarter" idx="12"/>
          </p:nvPr>
        </p:nvSpPr>
        <p:spPr/>
        <p:txBody>
          <a:bodyPr/>
          <a:lstStyle/>
          <a:p>
            <a:fld id="{EBBD33E4-5413-454C-9AE0-30FD28D31DD6}" type="slidenum">
              <a:rPr lang="nl-NL" smtClean="0"/>
              <a:t>‹nr.›</a:t>
            </a:fld>
            <a:endParaRPr lang="nl-NL"/>
          </a:p>
        </p:txBody>
      </p:sp>
    </p:spTree>
    <p:extLst>
      <p:ext uri="{BB962C8B-B14F-4D97-AF65-F5344CB8AC3E}">
        <p14:creationId xmlns:p14="http://schemas.microsoft.com/office/powerpoint/2010/main" val="85155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3C8B34-880F-4F09-8A9D-5C205867CDB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88593E0-07A1-43B3-AA58-6C26C5BE83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4C34A2C-F993-425B-BBF4-A12A314ABE9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84694FB-8AB5-46E1-9485-DD991F967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E3E9618-A7C0-4781-8E7D-2988A61D688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595BE46-5693-4BA4-B6C6-11A3E69C7ED9}"/>
              </a:ext>
            </a:extLst>
          </p:cNvPr>
          <p:cNvSpPr>
            <a:spLocks noGrp="1"/>
          </p:cNvSpPr>
          <p:nvPr>
            <p:ph type="dt" sz="half" idx="10"/>
          </p:nvPr>
        </p:nvSpPr>
        <p:spPr/>
        <p:txBody>
          <a:bodyPr/>
          <a:lstStyle/>
          <a:p>
            <a:fld id="{EAD61B66-08D9-4A01-B303-98A95264D573}" type="datetimeFigureOut">
              <a:rPr lang="nl-NL" smtClean="0"/>
              <a:t>3-6-2020</a:t>
            </a:fld>
            <a:endParaRPr lang="nl-NL"/>
          </a:p>
        </p:txBody>
      </p:sp>
      <p:sp>
        <p:nvSpPr>
          <p:cNvPr id="8" name="Tijdelijke aanduiding voor voettekst 7">
            <a:extLst>
              <a:ext uri="{FF2B5EF4-FFF2-40B4-BE49-F238E27FC236}">
                <a16:creationId xmlns:a16="http://schemas.microsoft.com/office/drawing/2014/main" id="{E231F552-360F-483B-BE2C-1B4FCE09EA5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42A9689-CC68-4C03-97D7-7304C01CD628}"/>
              </a:ext>
            </a:extLst>
          </p:cNvPr>
          <p:cNvSpPr>
            <a:spLocks noGrp="1"/>
          </p:cNvSpPr>
          <p:nvPr>
            <p:ph type="sldNum" sz="quarter" idx="12"/>
          </p:nvPr>
        </p:nvSpPr>
        <p:spPr/>
        <p:txBody>
          <a:bodyPr/>
          <a:lstStyle/>
          <a:p>
            <a:fld id="{EBBD33E4-5413-454C-9AE0-30FD28D31DD6}" type="slidenum">
              <a:rPr lang="nl-NL" smtClean="0"/>
              <a:t>‹nr.›</a:t>
            </a:fld>
            <a:endParaRPr lang="nl-NL"/>
          </a:p>
        </p:txBody>
      </p:sp>
    </p:spTree>
    <p:extLst>
      <p:ext uri="{BB962C8B-B14F-4D97-AF65-F5344CB8AC3E}">
        <p14:creationId xmlns:p14="http://schemas.microsoft.com/office/powerpoint/2010/main" val="287372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291EF-A86E-4DDF-A20B-73B774F4DF4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80C2E87-FA48-442E-9B78-3641FD2325E0}"/>
              </a:ext>
            </a:extLst>
          </p:cNvPr>
          <p:cNvSpPr>
            <a:spLocks noGrp="1"/>
          </p:cNvSpPr>
          <p:nvPr>
            <p:ph type="dt" sz="half" idx="10"/>
          </p:nvPr>
        </p:nvSpPr>
        <p:spPr/>
        <p:txBody>
          <a:bodyPr/>
          <a:lstStyle/>
          <a:p>
            <a:fld id="{EAD61B66-08D9-4A01-B303-98A95264D573}" type="datetimeFigureOut">
              <a:rPr lang="nl-NL" smtClean="0"/>
              <a:t>3-6-2020</a:t>
            </a:fld>
            <a:endParaRPr lang="nl-NL"/>
          </a:p>
        </p:txBody>
      </p:sp>
      <p:sp>
        <p:nvSpPr>
          <p:cNvPr id="4" name="Tijdelijke aanduiding voor voettekst 3">
            <a:extLst>
              <a:ext uri="{FF2B5EF4-FFF2-40B4-BE49-F238E27FC236}">
                <a16:creationId xmlns:a16="http://schemas.microsoft.com/office/drawing/2014/main" id="{9D0B720F-1B17-45C5-93C8-3FF3F1BC15B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0AFA473-036C-4184-920E-624EA0AEB252}"/>
              </a:ext>
            </a:extLst>
          </p:cNvPr>
          <p:cNvSpPr>
            <a:spLocks noGrp="1"/>
          </p:cNvSpPr>
          <p:nvPr>
            <p:ph type="sldNum" sz="quarter" idx="12"/>
          </p:nvPr>
        </p:nvSpPr>
        <p:spPr/>
        <p:txBody>
          <a:bodyPr/>
          <a:lstStyle/>
          <a:p>
            <a:fld id="{EBBD33E4-5413-454C-9AE0-30FD28D31DD6}" type="slidenum">
              <a:rPr lang="nl-NL" smtClean="0"/>
              <a:t>‹nr.›</a:t>
            </a:fld>
            <a:endParaRPr lang="nl-NL"/>
          </a:p>
        </p:txBody>
      </p:sp>
    </p:spTree>
    <p:extLst>
      <p:ext uri="{BB962C8B-B14F-4D97-AF65-F5344CB8AC3E}">
        <p14:creationId xmlns:p14="http://schemas.microsoft.com/office/powerpoint/2010/main" val="142877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601F23E-9E4E-4E3B-85FF-B692CBED9913}"/>
              </a:ext>
            </a:extLst>
          </p:cNvPr>
          <p:cNvSpPr>
            <a:spLocks noGrp="1"/>
          </p:cNvSpPr>
          <p:nvPr>
            <p:ph type="dt" sz="half" idx="10"/>
          </p:nvPr>
        </p:nvSpPr>
        <p:spPr/>
        <p:txBody>
          <a:bodyPr/>
          <a:lstStyle/>
          <a:p>
            <a:fld id="{EAD61B66-08D9-4A01-B303-98A95264D573}" type="datetimeFigureOut">
              <a:rPr lang="nl-NL" smtClean="0"/>
              <a:t>3-6-2020</a:t>
            </a:fld>
            <a:endParaRPr lang="nl-NL"/>
          </a:p>
        </p:txBody>
      </p:sp>
      <p:sp>
        <p:nvSpPr>
          <p:cNvPr id="3" name="Tijdelijke aanduiding voor voettekst 2">
            <a:extLst>
              <a:ext uri="{FF2B5EF4-FFF2-40B4-BE49-F238E27FC236}">
                <a16:creationId xmlns:a16="http://schemas.microsoft.com/office/drawing/2014/main" id="{750F92B4-687C-447C-BF2F-50115D9123D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6C8DDED-CA50-4D5E-BD36-F8CE2EA9C142}"/>
              </a:ext>
            </a:extLst>
          </p:cNvPr>
          <p:cNvSpPr>
            <a:spLocks noGrp="1"/>
          </p:cNvSpPr>
          <p:nvPr>
            <p:ph type="sldNum" sz="quarter" idx="12"/>
          </p:nvPr>
        </p:nvSpPr>
        <p:spPr/>
        <p:txBody>
          <a:bodyPr/>
          <a:lstStyle/>
          <a:p>
            <a:fld id="{EBBD33E4-5413-454C-9AE0-30FD28D31DD6}" type="slidenum">
              <a:rPr lang="nl-NL" smtClean="0"/>
              <a:t>‹nr.›</a:t>
            </a:fld>
            <a:endParaRPr lang="nl-NL"/>
          </a:p>
        </p:txBody>
      </p:sp>
    </p:spTree>
    <p:extLst>
      <p:ext uri="{BB962C8B-B14F-4D97-AF65-F5344CB8AC3E}">
        <p14:creationId xmlns:p14="http://schemas.microsoft.com/office/powerpoint/2010/main" val="157350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B6C8B-2EDA-4ACD-BA91-642EAD3CAB4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16F3FF3-E558-4DD1-A695-8EF961CDE7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8F2856F-4D7A-4274-9DCF-1CD08A9A8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10436DF-6350-4CDE-8F5E-AB1C66C67ECD}"/>
              </a:ext>
            </a:extLst>
          </p:cNvPr>
          <p:cNvSpPr>
            <a:spLocks noGrp="1"/>
          </p:cNvSpPr>
          <p:nvPr>
            <p:ph type="dt" sz="half" idx="10"/>
          </p:nvPr>
        </p:nvSpPr>
        <p:spPr/>
        <p:txBody>
          <a:bodyPr/>
          <a:lstStyle/>
          <a:p>
            <a:fld id="{EAD61B66-08D9-4A01-B303-98A95264D573}" type="datetimeFigureOut">
              <a:rPr lang="nl-NL" smtClean="0"/>
              <a:t>3-6-2020</a:t>
            </a:fld>
            <a:endParaRPr lang="nl-NL"/>
          </a:p>
        </p:txBody>
      </p:sp>
      <p:sp>
        <p:nvSpPr>
          <p:cNvPr id="6" name="Tijdelijke aanduiding voor voettekst 5">
            <a:extLst>
              <a:ext uri="{FF2B5EF4-FFF2-40B4-BE49-F238E27FC236}">
                <a16:creationId xmlns:a16="http://schemas.microsoft.com/office/drawing/2014/main" id="{CEBFA68B-9571-4FC4-912B-03DB92A7912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B4E6E59-4BA0-4962-8F85-3913C352B68D}"/>
              </a:ext>
            </a:extLst>
          </p:cNvPr>
          <p:cNvSpPr>
            <a:spLocks noGrp="1"/>
          </p:cNvSpPr>
          <p:nvPr>
            <p:ph type="sldNum" sz="quarter" idx="12"/>
          </p:nvPr>
        </p:nvSpPr>
        <p:spPr/>
        <p:txBody>
          <a:bodyPr/>
          <a:lstStyle/>
          <a:p>
            <a:fld id="{EBBD33E4-5413-454C-9AE0-30FD28D31DD6}" type="slidenum">
              <a:rPr lang="nl-NL" smtClean="0"/>
              <a:t>‹nr.›</a:t>
            </a:fld>
            <a:endParaRPr lang="nl-NL"/>
          </a:p>
        </p:txBody>
      </p:sp>
    </p:spTree>
    <p:extLst>
      <p:ext uri="{BB962C8B-B14F-4D97-AF65-F5344CB8AC3E}">
        <p14:creationId xmlns:p14="http://schemas.microsoft.com/office/powerpoint/2010/main" val="424011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A9B1A-6A02-491C-9FD3-AF46912EB10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69AAFA0-A536-460B-AFB9-11F1DEE2DC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DAD92D5-1B3C-4796-9359-017333209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89F53FB-351B-4F96-AEC7-5F8313465AB9}"/>
              </a:ext>
            </a:extLst>
          </p:cNvPr>
          <p:cNvSpPr>
            <a:spLocks noGrp="1"/>
          </p:cNvSpPr>
          <p:nvPr>
            <p:ph type="dt" sz="half" idx="10"/>
          </p:nvPr>
        </p:nvSpPr>
        <p:spPr/>
        <p:txBody>
          <a:bodyPr/>
          <a:lstStyle/>
          <a:p>
            <a:fld id="{EAD61B66-08D9-4A01-B303-98A95264D573}" type="datetimeFigureOut">
              <a:rPr lang="nl-NL" smtClean="0"/>
              <a:t>3-6-2020</a:t>
            </a:fld>
            <a:endParaRPr lang="nl-NL"/>
          </a:p>
        </p:txBody>
      </p:sp>
      <p:sp>
        <p:nvSpPr>
          <p:cNvPr id="6" name="Tijdelijke aanduiding voor voettekst 5">
            <a:extLst>
              <a:ext uri="{FF2B5EF4-FFF2-40B4-BE49-F238E27FC236}">
                <a16:creationId xmlns:a16="http://schemas.microsoft.com/office/drawing/2014/main" id="{D9C5E0EB-5163-454C-A7D7-434FA7F1921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128C8EA-A49B-4619-90CC-9A85AB02A680}"/>
              </a:ext>
            </a:extLst>
          </p:cNvPr>
          <p:cNvSpPr>
            <a:spLocks noGrp="1"/>
          </p:cNvSpPr>
          <p:nvPr>
            <p:ph type="sldNum" sz="quarter" idx="12"/>
          </p:nvPr>
        </p:nvSpPr>
        <p:spPr/>
        <p:txBody>
          <a:bodyPr/>
          <a:lstStyle/>
          <a:p>
            <a:fld id="{EBBD33E4-5413-454C-9AE0-30FD28D31DD6}" type="slidenum">
              <a:rPr lang="nl-NL" smtClean="0"/>
              <a:t>‹nr.›</a:t>
            </a:fld>
            <a:endParaRPr lang="nl-NL"/>
          </a:p>
        </p:txBody>
      </p:sp>
    </p:spTree>
    <p:extLst>
      <p:ext uri="{BB962C8B-B14F-4D97-AF65-F5344CB8AC3E}">
        <p14:creationId xmlns:p14="http://schemas.microsoft.com/office/powerpoint/2010/main" val="214000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4856C1C-E4C8-401E-BD03-67B6258F3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08C1219-9EFB-4E18-AD76-D75259F3F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0396BF-7C39-4E36-A62F-0FE1E9A31D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1B66-08D9-4A01-B303-98A95264D573}" type="datetimeFigureOut">
              <a:rPr lang="nl-NL" smtClean="0"/>
              <a:t>3-6-2020</a:t>
            </a:fld>
            <a:endParaRPr lang="nl-NL"/>
          </a:p>
        </p:txBody>
      </p:sp>
      <p:sp>
        <p:nvSpPr>
          <p:cNvPr id="5" name="Tijdelijke aanduiding voor voettekst 4">
            <a:extLst>
              <a:ext uri="{FF2B5EF4-FFF2-40B4-BE49-F238E27FC236}">
                <a16:creationId xmlns:a16="http://schemas.microsoft.com/office/drawing/2014/main" id="{CFC8BBCA-F498-4659-88B6-C414637A36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B3DB861-5D91-4C3A-A433-BF36EDE01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D33E4-5413-454C-9AE0-30FD28D31DD6}" type="slidenum">
              <a:rPr lang="nl-NL" smtClean="0"/>
              <a:t>‹nr.›</a:t>
            </a:fld>
            <a:endParaRPr lang="nl-NL"/>
          </a:p>
        </p:txBody>
      </p:sp>
    </p:spTree>
    <p:extLst>
      <p:ext uri="{BB962C8B-B14F-4D97-AF65-F5344CB8AC3E}">
        <p14:creationId xmlns:p14="http://schemas.microsoft.com/office/powerpoint/2010/main" val="2380201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https://www.youtube.com/watch?v=mF9RxeB5xQ4"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hyperlink" Target="https://www.socialsofa.com/nl/social-sofa/"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9" name="Freeform: Shape 28">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Ondertitel 2">
            <a:extLst>
              <a:ext uri="{FF2B5EF4-FFF2-40B4-BE49-F238E27FC236}">
                <a16:creationId xmlns:a16="http://schemas.microsoft.com/office/drawing/2014/main" id="{EE340B20-D95A-405D-A309-F8A94A74C24A}"/>
              </a:ext>
            </a:extLst>
          </p:cNvPr>
          <p:cNvSpPr>
            <a:spLocks noGrp="1"/>
          </p:cNvSpPr>
          <p:nvPr>
            <p:ph type="subTitle" idx="1"/>
          </p:nvPr>
        </p:nvSpPr>
        <p:spPr>
          <a:xfrm>
            <a:off x="4439633" y="4518923"/>
            <a:ext cx="3312734" cy="1141851"/>
          </a:xfrm>
          <a:noFill/>
        </p:spPr>
        <p:txBody>
          <a:bodyPr>
            <a:normAutofit/>
          </a:bodyPr>
          <a:lstStyle/>
          <a:p>
            <a:r>
              <a:rPr lang="nl-NL" sz="2000" dirty="0">
                <a:solidFill>
                  <a:srgbClr val="080808"/>
                </a:solidFill>
              </a:rPr>
              <a:t>Lj1 p4 les van 3 juni </a:t>
            </a:r>
          </a:p>
        </p:txBody>
      </p:sp>
      <p:sp>
        <p:nvSpPr>
          <p:cNvPr id="2" name="Titel 1">
            <a:extLst>
              <a:ext uri="{FF2B5EF4-FFF2-40B4-BE49-F238E27FC236}">
                <a16:creationId xmlns:a16="http://schemas.microsoft.com/office/drawing/2014/main" id="{7E20B229-5230-4C85-BC5D-68F915BCAFDF}"/>
              </a:ext>
            </a:extLst>
          </p:cNvPr>
          <p:cNvSpPr>
            <a:spLocks noGrp="1"/>
          </p:cNvSpPr>
          <p:nvPr>
            <p:ph type="ctrTitle"/>
          </p:nvPr>
        </p:nvSpPr>
        <p:spPr>
          <a:xfrm>
            <a:off x="3204642" y="2353641"/>
            <a:ext cx="5782716" cy="2150719"/>
          </a:xfrm>
          <a:noFill/>
        </p:spPr>
        <p:txBody>
          <a:bodyPr anchor="ctr">
            <a:normAutofit fontScale="90000"/>
          </a:bodyPr>
          <a:lstStyle/>
          <a:p>
            <a:r>
              <a:rPr lang="nl-NL" sz="3600" dirty="0">
                <a:solidFill>
                  <a:srgbClr val="080808"/>
                </a:solidFill>
              </a:rPr>
              <a:t>Les stad en wijk</a:t>
            </a:r>
            <a:br>
              <a:rPr lang="nl-NL" sz="3600" dirty="0">
                <a:solidFill>
                  <a:srgbClr val="080808"/>
                </a:solidFill>
              </a:rPr>
            </a:br>
            <a:r>
              <a:rPr lang="nl-NL" dirty="0">
                <a:solidFill>
                  <a:srgbClr val="080808"/>
                </a:solidFill>
              </a:rPr>
              <a:t>Ontmoeten als doel en middel</a:t>
            </a:r>
            <a:endParaRPr lang="nl-NL" sz="3600" dirty="0">
              <a:solidFill>
                <a:srgbClr val="080808"/>
              </a:solidFill>
            </a:endParaRPr>
          </a:p>
        </p:txBody>
      </p:sp>
      <p:sp>
        <p:nvSpPr>
          <p:cNvPr id="33" name="Freeform: Shape 32">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26616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7F647A5-3123-448E-9E1E-6EB15B6F19B4}"/>
              </a:ext>
            </a:extLst>
          </p:cNvPr>
          <p:cNvSpPr/>
          <p:nvPr/>
        </p:nvSpPr>
        <p:spPr>
          <a:xfrm>
            <a:off x="876299" y="676960"/>
            <a:ext cx="10420351" cy="646331"/>
          </a:xfrm>
          <a:prstGeom prst="rect">
            <a:avLst/>
          </a:prstGeom>
        </p:spPr>
        <p:txBody>
          <a:bodyPr wrap="square">
            <a:spAutoFit/>
          </a:bodyPr>
          <a:lstStyle/>
          <a:p>
            <a:r>
              <a:rPr lang="nl-NL" dirty="0">
                <a:solidFill>
                  <a:schemeClr val="accent2"/>
                </a:solidFill>
              </a:rPr>
              <a:t>Een </a:t>
            </a:r>
            <a:r>
              <a:rPr lang="nl-NL" b="1" dirty="0">
                <a:solidFill>
                  <a:schemeClr val="accent2"/>
                </a:solidFill>
              </a:rPr>
              <a:t>bestemmingsplan</a:t>
            </a:r>
            <a:r>
              <a:rPr lang="nl-NL" dirty="0">
                <a:solidFill>
                  <a:schemeClr val="accent2"/>
                </a:solidFill>
              </a:rPr>
              <a:t> is een beleidsdocument dat de ruimtelijke ordening bepaalt. Een bestemmingsplan geeft de "bestemming" van een gebied of de bestemmingen in dat gebied aan</a:t>
            </a:r>
            <a:r>
              <a:rPr lang="nl-NL" dirty="0">
                <a:solidFill>
                  <a:srgbClr val="202122"/>
                </a:solidFill>
              </a:rPr>
              <a:t>.</a:t>
            </a:r>
            <a:endParaRPr lang="nl-NL" dirty="0"/>
          </a:p>
        </p:txBody>
      </p:sp>
      <p:sp>
        <p:nvSpPr>
          <p:cNvPr id="3" name="Rechthoek 2">
            <a:extLst>
              <a:ext uri="{FF2B5EF4-FFF2-40B4-BE49-F238E27FC236}">
                <a16:creationId xmlns:a16="http://schemas.microsoft.com/office/drawing/2014/main" id="{EAA645B4-64B4-4868-9889-D1ABCF9B0B12}"/>
              </a:ext>
            </a:extLst>
          </p:cNvPr>
          <p:cNvSpPr/>
          <p:nvPr/>
        </p:nvSpPr>
        <p:spPr>
          <a:xfrm>
            <a:off x="876298" y="1701403"/>
            <a:ext cx="9925051" cy="1754326"/>
          </a:xfrm>
          <a:prstGeom prst="rect">
            <a:avLst/>
          </a:prstGeom>
        </p:spPr>
        <p:txBody>
          <a:bodyPr wrap="square">
            <a:spAutoFit/>
          </a:bodyPr>
          <a:lstStyle/>
          <a:p>
            <a:r>
              <a:rPr lang="nl-NL" dirty="0">
                <a:solidFill>
                  <a:srgbClr val="000000"/>
                </a:solidFill>
                <a:latin typeface="Calibri" panose="020F0502020204030204" pitchFamily="34" charset="0"/>
                <a:cs typeface="Calibri" panose="020F0502020204030204" pitchFamily="34" charset="0"/>
              </a:rPr>
              <a:t>Ruimtelijke ordening: De ruimte in Nederland is schaars. Er is onder meer ruimte nodig voor woningen, wegen, spoorlijnen, vliegvelden, bedrijventerreinen en natuur. De overheid stelt plannen op om de ruimte te verdelen en gebieden aan te wijzen voor bepaalde bestemmingen. Ruimtelijke ordening is het proces waarbij met een groot aantal spelregels de leefruimte planmatig wordt benut en ingericht. Daarbij wordt rekening gehouden met individuele en gemeenschappelijke belangen. Kortweg: het zo goed mogelijk aan elkaar aanpassen van samenleving en ruimte.</a:t>
            </a:r>
            <a:endParaRPr lang="nl-NL" dirty="0">
              <a:latin typeface="Calibri" panose="020F0502020204030204" pitchFamily="34" charset="0"/>
              <a:cs typeface="Calibri" panose="020F0502020204030204" pitchFamily="34" charset="0"/>
            </a:endParaRPr>
          </a:p>
        </p:txBody>
      </p:sp>
      <p:sp>
        <p:nvSpPr>
          <p:cNvPr id="4" name="Rechthoek 3">
            <a:extLst>
              <a:ext uri="{FF2B5EF4-FFF2-40B4-BE49-F238E27FC236}">
                <a16:creationId xmlns:a16="http://schemas.microsoft.com/office/drawing/2014/main" id="{F7D3E2AA-D435-4D22-A938-834A61466647}"/>
              </a:ext>
            </a:extLst>
          </p:cNvPr>
          <p:cNvSpPr/>
          <p:nvPr/>
        </p:nvSpPr>
        <p:spPr>
          <a:xfrm>
            <a:off x="800099" y="4002435"/>
            <a:ext cx="10420351" cy="2308324"/>
          </a:xfrm>
          <a:prstGeom prst="rect">
            <a:avLst/>
          </a:prstGeom>
        </p:spPr>
        <p:txBody>
          <a:bodyPr wrap="square">
            <a:spAutoFit/>
          </a:bodyPr>
          <a:lstStyle/>
          <a:p>
            <a:r>
              <a:rPr lang="nl-NL" dirty="0"/>
              <a:t>Provincies, gemeenten en het Rijk hebben de volgende taken en bevoegdheden in het ruimtelijk beleid:</a:t>
            </a:r>
          </a:p>
          <a:p>
            <a:r>
              <a:rPr lang="nl-NL" dirty="0"/>
              <a:t>- Gemeenten zijn verantwoordelijk voor woningbouw en  bedrijventerreinen en bouw van nieuwe plekken voor bedrijven. Het bestemmingsplan is het belangrijkste instrument voor de ruimtelijke ordening in een gemeente.</a:t>
            </a:r>
          </a:p>
          <a:p>
            <a:r>
              <a:rPr lang="nl-NL" dirty="0"/>
              <a:t>- Provincies voeren het landschapsbeleid uit. Het is hun taak om te zorgen voor voldoende groene ruimte in en rondom de steden.</a:t>
            </a:r>
          </a:p>
          <a:p>
            <a:r>
              <a:rPr lang="nl-NL" dirty="0"/>
              <a:t>- De Rijksoverheid controleert de gebiedsplannen van provincies en gemeenten. De plannen mogen niet botsen met </a:t>
            </a:r>
            <a:r>
              <a:rPr lang="nl-NL" dirty="0" err="1"/>
              <a:t>rijksbelangen</a:t>
            </a:r>
            <a:r>
              <a:rPr lang="nl-NL" dirty="0"/>
              <a:t>. Bijvoorbeeld met de functie van militaire terreinen of rijkswegen.</a:t>
            </a:r>
          </a:p>
        </p:txBody>
      </p:sp>
    </p:spTree>
    <p:extLst>
      <p:ext uri="{BB962C8B-B14F-4D97-AF65-F5344CB8AC3E}">
        <p14:creationId xmlns:p14="http://schemas.microsoft.com/office/powerpoint/2010/main" val="1243165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DDB72-7A16-49B2-959A-9C7593510433}"/>
              </a:ext>
            </a:extLst>
          </p:cNvPr>
          <p:cNvSpPr>
            <a:spLocks noGrp="1"/>
          </p:cNvSpPr>
          <p:nvPr>
            <p:ph type="title"/>
          </p:nvPr>
        </p:nvSpPr>
        <p:spPr>
          <a:solidFill>
            <a:schemeClr val="accent6">
              <a:lumMod val="60000"/>
              <a:lumOff val="40000"/>
            </a:schemeClr>
          </a:solidFill>
        </p:spPr>
        <p:txBody>
          <a:bodyPr/>
          <a:lstStyle/>
          <a:p>
            <a:r>
              <a:rPr lang="nl-NL" dirty="0"/>
              <a:t>Bedankt voor jullie aandacht en tot volgende week!</a:t>
            </a:r>
          </a:p>
        </p:txBody>
      </p:sp>
      <p:sp>
        <p:nvSpPr>
          <p:cNvPr id="3" name="Tijdelijke aanduiding voor tekst 2">
            <a:extLst>
              <a:ext uri="{FF2B5EF4-FFF2-40B4-BE49-F238E27FC236}">
                <a16:creationId xmlns:a16="http://schemas.microsoft.com/office/drawing/2014/main" id="{03A596D8-32D4-4538-8899-B9AA988C2072}"/>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82727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D9FF46F-D6CC-468C-8350-F0A74BDD9401}"/>
              </a:ext>
            </a:extLst>
          </p:cNvPr>
          <p:cNvPicPr>
            <a:picLocks noChangeAspect="1"/>
          </p:cNvPicPr>
          <p:nvPr/>
        </p:nvPicPr>
        <p:blipFill rotWithShape="1">
          <a:blip r:embed="rId2">
            <a:alphaModFix amt="35000"/>
          </a:blip>
          <a:srcRect t="8511" r="1" b="7250"/>
          <a:stretch/>
        </p:blipFill>
        <p:spPr>
          <a:xfrm>
            <a:off x="-4243" y="10"/>
            <a:ext cx="12196243" cy="6857990"/>
          </a:xfrm>
          <a:prstGeom prst="rect">
            <a:avLst/>
          </a:prstGeom>
        </p:spPr>
      </p:pic>
      <p:sp>
        <p:nvSpPr>
          <p:cNvPr id="2" name="Titel 1">
            <a:extLst>
              <a:ext uri="{FF2B5EF4-FFF2-40B4-BE49-F238E27FC236}">
                <a16:creationId xmlns:a16="http://schemas.microsoft.com/office/drawing/2014/main" id="{DDB42F5E-336E-4C81-8419-DD3129CD63F0}"/>
              </a:ext>
            </a:extLst>
          </p:cNvPr>
          <p:cNvSpPr>
            <a:spLocks noGrp="1"/>
          </p:cNvSpPr>
          <p:nvPr>
            <p:ph type="title"/>
          </p:nvPr>
        </p:nvSpPr>
        <p:spPr>
          <a:xfrm>
            <a:off x="643467" y="321734"/>
            <a:ext cx="10905066" cy="1135737"/>
          </a:xfrm>
          <a:solidFill>
            <a:schemeClr val="accent4"/>
          </a:solidFill>
        </p:spPr>
        <p:txBody>
          <a:bodyPr vert="horz" lIns="91440" tIns="45720" rIns="91440" bIns="45720" rtlCol="0" anchor="ctr">
            <a:normAutofit/>
          </a:bodyPr>
          <a:lstStyle/>
          <a:p>
            <a:r>
              <a:rPr lang="en-US" sz="3600" dirty="0" err="1"/>
              <a:t>Programma</a:t>
            </a:r>
            <a:r>
              <a:rPr lang="en-US" sz="3600" dirty="0"/>
              <a:t> van </a:t>
            </a:r>
            <a:r>
              <a:rPr lang="en-US" sz="3600" dirty="0" err="1"/>
              <a:t>vandaag</a:t>
            </a:r>
            <a:r>
              <a:rPr lang="en-US" sz="3600" dirty="0"/>
              <a:t> </a:t>
            </a:r>
          </a:p>
        </p:txBody>
      </p:sp>
      <p:sp>
        <p:nvSpPr>
          <p:cNvPr id="3" name="Rechthoek 2">
            <a:extLst>
              <a:ext uri="{FF2B5EF4-FFF2-40B4-BE49-F238E27FC236}">
                <a16:creationId xmlns:a16="http://schemas.microsoft.com/office/drawing/2014/main" id="{B5B6D0F4-DD7A-484F-B550-C71CA2EA5A97}"/>
              </a:ext>
            </a:extLst>
          </p:cNvPr>
          <p:cNvSpPr/>
          <p:nvPr/>
        </p:nvSpPr>
        <p:spPr>
          <a:xfrm>
            <a:off x="643467" y="1782981"/>
            <a:ext cx="10905066"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t>Presentaties</a:t>
            </a:r>
            <a:r>
              <a:rPr lang="en-US" sz="2000" dirty="0"/>
              <a:t> door </a:t>
            </a:r>
            <a:r>
              <a:rPr lang="en-US" sz="2000" dirty="0" err="1"/>
              <a:t>alle</a:t>
            </a:r>
            <a:r>
              <a:rPr lang="en-US" sz="2000" dirty="0"/>
              <a:t> </a:t>
            </a:r>
            <a:r>
              <a:rPr lang="en-US" sz="2000" dirty="0" err="1"/>
              <a:t>groepen</a:t>
            </a:r>
            <a:r>
              <a:rPr lang="en-US" sz="2000" dirty="0"/>
              <a:t> </a:t>
            </a:r>
            <a:r>
              <a:rPr lang="en-US" sz="2000" dirty="0" err="1"/>
              <a:t>v.d.</a:t>
            </a:r>
            <a:r>
              <a:rPr lang="en-US" sz="2000" dirty="0"/>
              <a:t> </a:t>
            </a:r>
            <a:r>
              <a:rPr lang="en-US" sz="2000" dirty="0" err="1"/>
              <a:t>opdrachten</a:t>
            </a:r>
            <a:r>
              <a:rPr lang="en-US" sz="2000" dirty="0"/>
              <a:t>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err="1"/>
              <a:t>Ontmoeten</a:t>
            </a:r>
            <a:r>
              <a:rPr lang="en-US" sz="2000" dirty="0"/>
              <a:t> in de </a:t>
            </a:r>
            <a:r>
              <a:rPr lang="en-US" sz="2000" dirty="0" err="1"/>
              <a:t>stad</a:t>
            </a:r>
            <a:r>
              <a:rPr lang="en-US" sz="2000" dirty="0"/>
              <a:t> via Social sofa’s </a:t>
            </a:r>
          </a:p>
          <a:p>
            <a:pPr indent="-228600">
              <a:lnSpc>
                <a:spcPct val="90000"/>
              </a:lnSpc>
              <a:spcAft>
                <a:spcPts val="600"/>
              </a:spcAft>
              <a:buFont typeface="Arial" panose="020B0604020202020204" pitchFamily="34" charset="0"/>
              <a:buChar char="•"/>
            </a:pPr>
            <a:r>
              <a:rPr lang="en-US" sz="2000" dirty="0" err="1"/>
              <a:t>Ontmoeten</a:t>
            </a:r>
            <a:r>
              <a:rPr lang="en-US" sz="2000" dirty="0"/>
              <a:t> &gt; </a:t>
            </a:r>
            <a:r>
              <a:rPr lang="en-US" sz="2000" dirty="0" err="1"/>
              <a:t>middel</a:t>
            </a:r>
            <a:r>
              <a:rPr lang="en-US" sz="2000" dirty="0"/>
              <a:t> </a:t>
            </a:r>
            <a:r>
              <a:rPr lang="en-US" sz="2000" dirty="0" err="1"/>
              <a:t>en</a:t>
            </a:r>
            <a:r>
              <a:rPr lang="en-US" sz="2000" dirty="0"/>
              <a:t> </a:t>
            </a:r>
            <a:r>
              <a:rPr lang="en-US" sz="2000" dirty="0" err="1"/>
              <a:t>doel</a:t>
            </a:r>
            <a:r>
              <a:rPr lang="en-US" sz="2000" dirty="0"/>
              <a:t> </a:t>
            </a:r>
          </a:p>
          <a:p>
            <a:pPr indent="-228600">
              <a:lnSpc>
                <a:spcPct val="90000"/>
              </a:lnSpc>
              <a:spcAft>
                <a:spcPts val="600"/>
              </a:spcAft>
              <a:buFont typeface="Arial" panose="020B0604020202020204" pitchFamily="34" charset="0"/>
              <a:buChar char="•"/>
            </a:pPr>
            <a:r>
              <a:rPr lang="en-US" sz="2000" dirty="0" err="1"/>
              <a:t>Doelgroep</a:t>
            </a:r>
            <a:r>
              <a:rPr lang="en-US" sz="2000" dirty="0"/>
              <a:t> &gt; </a:t>
            </a:r>
            <a:r>
              <a:rPr lang="en-US" sz="2000" dirty="0" err="1"/>
              <a:t>kenmerken</a:t>
            </a:r>
            <a:r>
              <a:rPr lang="en-US" sz="2000" dirty="0"/>
              <a:t> </a:t>
            </a:r>
          </a:p>
          <a:p>
            <a:pPr indent="-228600">
              <a:lnSpc>
                <a:spcPct val="90000"/>
              </a:lnSpc>
              <a:spcAft>
                <a:spcPts val="600"/>
              </a:spcAft>
              <a:buFont typeface="Arial" panose="020B0604020202020204" pitchFamily="34" charset="0"/>
              <a:buChar char="•"/>
            </a:pPr>
            <a:r>
              <a:rPr lang="en-US" sz="2000" dirty="0" err="1"/>
              <a:t>Inrichtingsproces</a:t>
            </a:r>
            <a:r>
              <a:rPr lang="en-US" sz="2000" dirty="0"/>
              <a:t>, hoe </a:t>
            </a:r>
            <a:r>
              <a:rPr lang="en-US" sz="2000" dirty="0" err="1"/>
              <a:t>komt</a:t>
            </a:r>
            <a:r>
              <a:rPr lang="en-US" sz="2000" dirty="0"/>
              <a:t> </a:t>
            </a:r>
            <a:r>
              <a:rPr lang="en-US" sz="2000" dirty="0" err="1"/>
              <a:t>zo’n</a:t>
            </a:r>
            <a:r>
              <a:rPr lang="en-US" sz="2000" dirty="0"/>
              <a:t> </a:t>
            </a:r>
            <a:r>
              <a:rPr lang="en-US" sz="2000" dirty="0" err="1"/>
              <a:t>bankje</a:t>
            </a:r>
            <a:r>
              <a:rPr lang="en-US" sz="2000" dirty="0"/>
              <a:t> </a:t>
            </a:r>
            <a:r>
              <a:rPr lang="en-US" sz="2000" dirty="0" err="1"/>
              <a:t>daar</a:t>
            </a:r>
            <a:r>
              <a:rPr lang="en-US" sz="2000" dirty="0"/>
              <a:t> </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064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024AA61-9864-479C-B310-8ABD015335EF}"/>
              </a:ext>
            </a:extLst>
          </p:cNvPr>
          <p:cNvSpPr txBox="1"/>
          <p:nvPr/>
        </p:nvSpPr>
        <p:spPr>
          <a:xfrm>
            <a:off x="1178560" y="1432560"/>
            <a:ext cx="9611360" cy="3046988"/>
          </a:xfrm>
          <a:prstGeom prst="rect">
            <a:avLst/>
          </a:prstGeom>
          <a:noFill/>
        </p:spPr>
        <p:txBody>
          <a:bodyPr wrap="square" rtlCol="0">
            <a:spAutoFit/>
          </a:bodyPr>
          <a:lstStyle/>
          <a:p>
            <a:r>
              <a:rPr lang="nl-NL" sz="2400" b="1" dirty="0">
                <a:solidFill>
                  <a:schemeClr val="accent2"/>
                </a:solidFill>
              </a:rPr>
              <a:t>Presentatie door de groepjes over de input die jullie gaan gebruiken n.a.v. de les over ‘groen in de stad’ en de les ‘spelen in de stad’ (max 2 minuten)</a:t>
            </a:r>
          </a:p>
          <a:p>
            <a:endParaRPr lang="nl-NL" sz="2400" dirty="0"/>
          </a:p>
          <a:p>
            <a:pPr marL="342900" indent="-342900">
              <a:buAutoNum type="arabicPeriod"/>
            </a:pPr>
            <a:r>
              <a:rPr lang="nl-NL" sz="2400" dirty="0"/>
              <a:t>Groepje Lifestyle</a:t>
            </a:r>
          </a:p>
          <a:p>
            <a:pPr marL="342900" indent="-342900">
              <a:buAutoNum type="arabicPeriod"/>
            </a:pPr>
            <a:r>
              <a:rPr lang="nl-NL" sz="2400" dirty="0"/>
              <a:t>Groepje Stad en Wijk</a:t>
            </a:r>
          </a:p>
          <a:p>
            <a:pPr marL="342900" indent="-342900">
              <a:buAutoNum type="arabicPeriod"/>
            </a:pPr>
            <a:r>
              <a:rPr lang="nl-NL" sz="2400" dirty="0"/>
              <a:t>Groepje </a:t>
            </a:r>
            <a:r>
              <a:rPr lang="nl-NL" sz="2400" dirty="0" err="1"/>
              <a:t>Biobased</a:t>
            </a:r>
            <a:endParaRPr lang="nl-NL" sz="2400" dirty="0"/>
          </a:p>
          <a:p>
            <a:pPr marL="342900" indent="-342900">
              <a:buAutoNum type="arabicPeriod"/>
            </a:pPr>
            <a:r>
              <a:rPr lang="nl-NL" sz="2400" dirty="0"/>
              <a:t>Groepje Water en Energie</a:t>
            </a:r>
          </a:p>
          <a:p>
            <a:pPr marL="342900" indent="-342900">
              <a:buAutoNum type="arabicPeriod"/>
            </a:pPr>
            <a:r>
              <a:rPr lang="nl-NL" sz="2400" dirty="0"/>
              <a:t>Groepje Vrije tijd</a:t>
            </a:r>
          </a:p>
        </p:txBody>
      </p:sp>
    </p:spTree>
    <p:extLst>
      <p:ext uri="{BB962C8B-B14F-4D97-AF65-F5344CB8AC3E}">
        <p14:creationId xmlns:p14="http://schemas.microsoft.com/office/powerpoint/2010/main" val="1285127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Photo Gallery - Social Sofas">
            <a:extLst>
              <a:ext uri="{FF2B5EF4-FFF2-40B4-BE49-F238E27FC236}">
                <a16:creationId xmlns:a16="http://schemas.microsoft.com/office/drawing/2014/main" id="{F13AAAA7-9900-4358-AD22-1B85706D14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75" r="10280" b="1"/>
          <a:stretch/>
        </p:blipFill>
        <p:spPr bwMode="auto">
          <a:xfrm>
            <a:off x="3793813" y="744344"/>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F47E81C4-107B-41D5-B04F-CB076677C4BC}"/>
              </a:ext>
            </a:extLst>
          </p:cNvPr>
          <p:cNvPicPr>
            <a:picLocks noChangeAspect="1"/>
          </p:cNvPicPr>
          <p:nvPr/>
        </p:nvPicPr>
        <p:blipFill rotWithShape="1">
          <a:blip r:embed="rId3"/>
          <a:srcRect l="16170" r="22525" b="-1"/>
          <a:stretch/>
        </p:blipFill>
        <p:spPr>
          <a:xfrm>
            <a:off x="1319706" y="1757695"/>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1026" name="Picture 2" descr="Win een social sofa! Doe mee met jouw project! | Cubiss">
            <a:extLst>
              <a:ext uri="{FF2B5EF4-FFF2-40B4-BE49-F238E27FC236}">
                <a16:creationId xmlns:a16="http://schemas.microsoft.com/office/drawing/2014/main" id="{504B43E9-8DAB-43A8-B91C-1916D0D3B4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38" r="16032" b="-2"/>
          <a:stretch/>
        </p:blipFill>
        <p:spPr bwMode="auto">
          <a:xfrm>
            <a:off x="8297994" y="1757695"/>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F6C5F8A4-E4A0-4BB3-8348-58E90355F36F}"/>
              </a:ext>
            </a:extLst>
          </p:cNvPr>
          <p:cNvSpPr/>
          <p:nvPr/>
        </p:nvSpPr>
        <p:spPr>
          <a:xfrm>
            <a:off x="555196" y="5559658"/>
            <a:ext cx="11104880" cy="923330"/>
          </a:xfrm>
          <a:prstGeom prst="rect">
            <a:avLst/>
          </a:prstGeom>
        </p:spPr>
        <p:txBody>
          <a:bodyPr wrap="square">
            <a:spAutoFit/>
          </a:bodyPr>
          <a:lstStyle/>
          <a:p>
            <a:pPr algn="ctr"/>
            <a:r>
              <a:rPr lang="nl-NL" b="0" i="0" dirty="0">
                <a:solidFill>
                  <a:srgbClr val="383838"/>
                </a:solidFill>
                <a:effectLst/>
                <a:latin typeface="lato"/>
              </a:rPr>
              <a:t>“Wie zijn buren kent voelt zich veiliger, minder eenzaam en gelukkiger. Zo eenvoudig is het” zegt Karin </a:t>
            </a:r>
            <a:r>
              <a:rPr lang="nl-NL" b="0" i="0" dirty="0" err="1">
                <a:solidFill>
                  <a:srgbClr val="383838"/>
                </a:solidFill>
                <a:effectLst/>
                <a:latin typeface="lato"/>
              </a:rPr>
              <a:t>Bruers</a:t>
            </a:r>
            <a:r>
              <a:rPr lang="nl-NL" b="0" i="0" dirty="0">
                <a:solidFill>
                  <a:srgbClr val="383838"/>
                </a:solidFill>
                <a:effectLst/>
                <a:latin typeface="lato"/>
              </a:rPr>
              <a:t>, de oprichtster van </a:t>
            </a:r>
            <a:r>
              <a:rPr lang="nl-NL" b="0" i="0" dirty="0" err="1">
                <a:solidFill>
                  <a:srgbClr val="383838"/>
                </a:solidFill>
                <a:effectLst/>
                <a:latin typeface="lato"/>
              </a:rPr>
              <a:t>Social</a:t>
            </a:r>
            <a:r>
              <a:rPr lang="nl-NL" b="0" i="0" dirty="0">
                <a:solidFill>
                  <a:srgbClr val="383838"/>
                </a:solidFill>
                <a:effectLst/>
                <a:latin typeface="lato"/>
              </a:rPr>
              <a:t> Sofa. De leefbaarheid van een buurt wordt voor een belangrijk deel bepaalt door de inrichting en onderhoud van de wijk en de sociale verbondenheid tussen de bewoners.</a:t>
            </a:r>
            <a:endParaRPr lang="nl-NL" dirty="0"/>
          </a:p>
        </p:txBody>
      </p:sp>
      <p:sp>
        <p:nvSpPr>
          <p:cNvPr id="3" name="Tekstvak 2">
            <a:extLst>
              <a:ext uri="{FF2B5EF4-FFF2-40B4-BE49-F238E27FC236}">
                <a16:creationId xmlns:a16="http://schemas.microsoft.com/office/drawing/2014/main" id="{0C1B9430-1A17-4947-8EE4-0023C46D02CB}"/>
              </a:ext>
            </a:extLst>
          </p:cNvPr>
          <p:cNvSpPr txBox="1"/>
          <p:nvPr/>
        </p:nvSpPr>
        <p:spPr>
          <a:xfrm>
            <a:off x="423111" y="282743"/>
            <a:ext cx="73653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https://www.youtube.com/watch?v=mF9RxeB5xQ4</a:t>
            </a:r>
            <a:endParaRPr lang="en-US"/>
          </a:p>
        </p:txBody>
      </p:sp>
    </p:spTree>
    <p:extLst>
      <p:ext uri="{BB962C8B-B14F-4D97-AF65-F5344CB8AC3E}">
        <p14:creationId xmlns:p14="http://schemas.microsoft.com/office/powerpoint/2010/main" val="514725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hthoek 2">
            <a:extLst>
              <a:ext uri="{FF2B5EF4-FFF2-40B4-BE49-F238E27FC236}">
                <a16:creationId xmlns:a16="http://schemas.microsoft.com/office/drawing/2014/main" id="{DA24630A-8D7B-4F98-BA41-F08884478565}"/>
              </a:ext>
            </a:extLst>
          </p:cNvPr>
          <p:cNvSpPr/>
          <p:nvPr/>
        </p:nvSpPr>
        <p:spPr>
          <a:xfrm>
            <a:off x="2255972" y="5485292"/>
            <a:ext cx="8090378" cy="2150719"/>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2800" kern="1200" dirty="0">
                <a:solidFill>
                  <a:srgbClr val="080808"/>
                </a:solidFill>
                <a:latin typeface="+mj-lt"/>
                <a:ea typeface="+mj-ea"/>
                <a:cs typeface="+mj-cs"/>
              </a:rPr>
              <a:t>BRON = </a:t>
            </a:r>
            <a:r>
              <a:rPr lang="en-US" sz="2800" kern="1200" dirty="0">
                <a:solidFill>
                  <a:srgbClr val="080808"/>
                </a:solidFill>
                <a:latin typeface="+mj-lt"/>
                <a:ea typeface="+mj-ea"/>
                <a:cs typeface="+mj-cs"/>
                <a:hlinkClick r:id="rId2"/>
              </a:rPr>
              <a:t>https://www.socialsofa.com/nl/social-sofa/</a:t>
            </a:r>
            <a:r>
              <a:rPr lang="en-US" sz="2800" kern="1200" dirty="0">
                <a:solidFill>
                  <a:srgbClr val="080808"/>
                </a:solidFill>
                <a:latin typeface="+mj-lt"/>
                <a:ea typeface="+mj-ea"/>
                <a:cs typeface="+mj-cs"/>
              </a:rPr>
              <a:t> </a:t>
            </a: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hthoek 14">
            <a:extLst>
              <a:ext uri="{FF2B5EF4-FFF2-40B4-BE49-F238E27FC236}">
                <a16:creationId xmlns:a16="http://schemas.microsoft.com/office/drawing/2014/main" id="{826ACDB6-CD1A-41E4-9F20-4C5EFE6EFBA2}"/>
              </a:ext>
            </a:extLst>
          </p:cNvPr>
          <p:cNvSpPr/>
          <p:nvPr/>
        </p:nvSpPr>
        <p:spPr>
          <a:xfrm>
            <a:off x="1232182" y="845249"/>
            <a:ext cx="10281920" cy="4893647"/>
          </a:xfrm>
          <a:prstGeom prst="rect">
            <a:avLst/>
          </a:prstGeom>
        </p:spPr>
        <p:txBody>
          <a:bodyPr wrap="square">
            <a:spAutoFit/>
          </a:bodyPr>
          <a:lstStyle/>
          <a:p>
            <a:pPr fontAlgn="base"/>
            <a:r>
              <a:rPr lang="nl-NL" sz="2400" b="0" i="0" dirty="0">
                <a:solidFill>
                  <a:srgbClr val="383838"/>
                </a:solidFill>
                <a:effectLst/>
                <a:latin typeface="lato"/>
              </a:rPr>
              <a:t>‘Met het verdwijnen van de buurtwinkeltjes, -kroegen, pleintjes en bankjes in de afgelopen vijftig jaar verdwenen ook deze normale ontmoetingsplekken. In het centrum van een stad kom je nog wel bankjes tegen, maar hoe verder je de woonwijken in gaat, hoe zeldzamer het wordt. De laatste decennia hebben veel gemeenten de overlast bij een bankje opgelost door het bankje weg te halen. Wij vinden dat je er dan minimaal tien banken in die wijk bij moet zetten.</a:t>
            </a:r>
          </a:p>
          <a:p>
            <a:pPr fontAlgn="base"/>
            <a:endParaRPr lang="nl-NL" sz="2400" b="0" i="0" dirty="0">
              <a:solidFill>
                <a:srgbClr val="383838"/>
              </a:solidFill>
              <a:effectLst/>
              <a:latin typeface="lato"/>
            </a:endParaRPr>
          </a:p>
          <a:p>
            <a:pPr fontAlgn="base"/>
            <a:r>
              <a:rPr lang="nl-NL" sz="2400" b="0" i="0" dirty="0">
                <a:solidFill>
                  <a:srgbClr val="383838"/>
                </a:solidFill>
                <a:effectLst/>
                <a:latin typeface="lato"/>
              </a:rPr>
              <a:t>Wij van </a:t>
            </a:r>
            <a:r>
              <a:rPr lang="nl-NL" sz="2400" b="0" i="0" dirty="0" err="1">
                <a:solidFill>
                  <a:srgbClr val="383838"/>
                </a:solidFill>
                <a:effectLst/>
                <a:latin typeface="lato"/>
              </a:rPr>
              <a:t>socialsofa</a:t>
            </a:r>
            <a:r>
              <a:rPr lang="nl-NL" sz="2400" b="0" i="0" dirty="0">
                <a:solidFill>
                  <a:srgbClr val="383838"/>
                </a:solidFill>
                <a:effectLst/>
                <a:latin typeface="lato"/>
              </a:rPr>
              <a:t> gaan zo ver dat we vinden dat er in elke straat in Nederland een bank hoort te staan. Om onze strijd tegen de sociale verkilling meer elan te geven, hebben we de </a:t>
            </a:r>
            <a:r>
              <a:rPr lang="nl-NL" sz="2400" b="0" i="0" dirty="0" err="1">
                <a:solidFill>
                  <a:srgbClr val="383838"/>
                </a:solidFill>
                <a:effectLst/>
                <a:latin typeface="lato"/>
              </a:rPr>
              <a:t>SocialSofa</a:t>
            </a:r>
            <a:r>
              <a:rPr lang="nl-NL" sz="2400" b="0" i="0" dirty="0">
                <a:solidFill>
                  <a:srgbClr val="383838"/>
                </a:solidFill>
                <a:effectLst/>
                <a:latin typeface="lato"/>
              </a:rPr>
              <a:t> ontworpen, een betonnen huiskamermodel buitenbank. Mozaïek de sofa samen en je maakt vrienden voor het leven.’</a:t>
            </a:r>
          </a:p>
        </p:txBody>
      </p:sp>
    </p:spTree>
    <p:extLst>
      <p:ext uri="{BB962C8B-B14F-4D97-AF65-F5344CB8AC3E}">
        <p14:creationId xmlns:p14="http://schemas.microsoft.com/office/powerpoint/2010/main" val="376774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22335-61E3-4CAD-9FEB-7317979BCEDD}"/>
              </a:ext>
            </a:extLst>
          </p:cNvPr>
          <p:cNvSpPr>
            <a:spLocks noGrp="1"/>
          </p:cNvSpPr>
          <p:nvPr>
            <p:ph type="title"/>
          </p:nvPr>
        </p:nvSpPr>
        <p:spPr>
          <a:solidFill>
            <a:schemeClr val="accent4"/>
          </a:solidFill>
        </p:spPr>
        <p:txBody>
          <a:bodyPr/>
          <a:lstStyle/>
          <a:p>
            <a:r>
              <a:rPr lang="nl-NL" dirty="0"/>
              <a:t>Ontmoeten als doel en middel</a:t>
            </a:r>
          </a:p>
        </p:txBody>
      </p:sp>
      <p:sp>
        <p:nvSpPr>
          <p:cNvPr id="3" name="Rechthoek 2">
            <a:extLst>
              <a:ext uri="{FF2B5EF4-FFF2-40B4-BE49-F238E27FC236}">
                <a16:creationId xmlns:a16="http://schemas.microsoft.com/office/drawing/2014/main" id="{D71391FE-56E5-4CAE-8A7D-5C9182B09ACD}"/>
              </a:ext>
            </a:extLst>
          </p:cNvPr>
          <p:cNvSpPr/>
          <p:nvPr/>
        </p:nvSpPr>
        <p:spPr>
          <a:xfrm>
            <a:off x="838200" y="1975871"/>
            <a:ext cx="9191625" cy="1200329"/>
          </a:xfrm>
          <a:prstGeom prst="rect">
            <a:avLst/>
          </a:prstGeom>
        </p:spPr>
        <p:txBody>
          <a:bodyPr wrap="square">
            <a:spAutoFit/>
          </a:bodyPr>
          <a:lstStyle/>
          <a:p>
            <a:r>
              <a:rPr lang="nl-NL" b="0" i="0" dirty="0">
                <a:solidFill>
                  <a:srgbClr val="000000"/>
                </a:solidFill>
                <a:effectLst/>
                <a:latin typeface="arial" panose="020B0604020202020204" pitchFamily="34" charset="0"/>
              </a:rPr>
              <a:t>Sociale cohesie telt daarin drie componenten (Bolt &amp; Torrance, 2005). </a:t>
            </a:r>
          </a:p>
          <a:p>
            <a:r>
              <a:rPr lang="nl-NL" b="0" i="0" dirty="0">
                <a:solidFill>
                  <a:srgbClr val="000000"/>
                </a:solidFill>
                <a:effectLst/>
                <a:latin typeface="arial" panose="020B0604020202020204" pitchFamily="34" charset="0"/>
              </a:rPr>
              <a:t>1. sociale participatie (deelnemen aan de samenleving/gedrag), </a:t>
            </a:r>
          </a:p>
          <a:p>
            <a:r>
              <a:rPr lang="nl-NL" b="0" i="0" dirty="0">
                <a:solidFill>
                  <a:srgbClr val="000000"/>
                </a:solidFill>
                <a:effectLst/>
                <a:latin typeface="arial" panose="020B0604020202020204" pitchFamily="34" charset="0"/>
              </a:rPr>
              <a:t>2. gedeelde opvattingen (normen en waarden) </a:t>
            </a:r>
          </a:p>
          <a:p>
            <a:r>
              <a:rPr lang="nl-NL" b="0" i="0" dirty="0">
                <a:solidFill>
                  <a:srgbClr val="000000"/>
                </a:solidFill>
                <a:effectLst/>
                <a:latin typeface="arial" panose="020B0604020202020204" pitchFamily="34" charset="0"/>
              </a:rPr>
              <a:t>3. identificatie/verbondenheid met een gemeenschap (beleving)</a:t>
            </a:r>
            <a:endParaRPr lang="nl-NL" dirty="0"/>
          </a:p>
        </p:txBody>
      </p:sp>
      <p:sp>
        <p:nvSpPr>
          <p:cNvPr id="4" name="Rechthoek 3">
            <a:extLst>
              <a:ext uri="{FF2B5EF4-FFF2-40B4-BE49-F238E27FC236}">
                <a16:creationId xmlns:a16="http://schemas.microsoft.com/office/drawing/2014/main" id="{A8346735-FF37-4785-906E-BDD1EB9F88E0}"/>
              </a:ext>
            </a:extLst>
          </p:cNvPr>
          <p:cNvSpPr/>
          <p:nvPr/>
        </p:nvSpPr>
        <p:spPr>
          <a:xfrm>
            <a:off x="838200" y="3681801"/>
            <a:ext cx="10058399" cy="707886"/>
          </a:xfrm>
          <a:prstGeom prst="rect">
            <a:avLst/>
          </a:prstGeom>
          <a:solidFill>
            <a:schemeClr val="accent4">
              <a:lumMod val="40000"/>
              <a:lumOff val="60000"/>
            </a:schemeClr>
          </a:solidFill>
        </p:spPr>
        <p:txBody>
          <a:bodyPr wrap="square">
            <a:spAutoFit/>
          </a:bodyPr>
          <a:lstStyle/>
          <a:p>
            <a:r>
              <a:rPr lang="nl-NL" sz="2000" dirty="0"/>
              <a:t>Impliciete ontmoetingen, die een ander doel hebben dan het versterken van sociale cohesie, brengen een gevarieerd publiek op de been.</a:t>
            </a:r>
          </a:p>
        </p:txBody>
      </p:sp>
      <p:sp>
        <p:nvSpPr>
          <p:cNvPr id="5" name="Rechthoek 4">
            <a:extLst>
              <a:ext uri="{FF2B5EF4-FFF2-40B4-BE49-F238E27FC236}">
                <a16:creationId xmlns:a16="http://schemas.microsoft.com/office/drawing/2014/main" id="{46EBAEE1-2CC6-43BA-B71D-8C402810A560}"/>
              </a:ext>
            </a:extLst>
          </p:cNvPr>
          <p:cNvSpPr/>
          <p:nvPr/>
        </p:nvSpPr>
        <p:spPr>
          <a:xfrm>
            <a:off x="838200" y="5167313"/>
            <a:ext cx="9955739" cy="523220"/>
          </a:xfrm>
          <a:prstGeom prst="rect">
            <a:avLst/>
          </a:prstGeom>
          <a:solidFill>
            <a:schemeClr val="accent1">
              <a:lumMod val="60000"/>
              <a:lumOff val="40000"/>
            </a:schemeClr>
          </a:solidFill>
        </p:spPr>
        <p:txBody>
          <a:bodyPr wrap="none">
            <a:spAutoFit/>
          </a:bodyPr>
          <a:lstStyle/>
          <a:p>
            <a:r>
              <a:rPr lang="nl-NL" sz="2800" dirty="0"/>
              <a:t>Impliciete ontmoetingen, wat zijn dat? Hoe kun je dat organiseren?</a:t>
            </a:r>
          </a:p>
        </p:txBody>
      </p:sp>
    </p:spTree>
    <p:extLst>
      <p:ext uri="{BB962C8B-B14F-4D97-AF65-F5344CB8AC3E}">
        <p14:creationId xmlns:p14="http://schemas.microsoft.com/office/powerpoint/2010/main" val="2223399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EE52D38-9615-425B-882D-D1112F5F494B}"/>
              </a:ext>
            </a:extLst>
          </p:cNvPr>
          <p:cNvSpPr>
            <a:spLocks noGrp="1"/>
          </p:cNvSpPr>
          <p:nvPr>
            <p:ph type="title"/>
          </p:nvPr>
        </p:nvSpPr>
        <p:spPr>
          <a:xfrm>
            <a:off x="742950" y="742951"/>
            <a:ext cx="3476625" cy="4962524"/>
          </a:xfrm>
        </p:spPr>
        <p:txBody>
          <a:bodyPr>
            <a:normAutofit/>
          </a:bodyPr>
          <a:lstStyle/>
          <a:p>
            <a:pPr algn="ctr"/>
            <a:r>
              <a:rPr lang="nl-NL" sz="4800" dirty="0">
                <a:solidFill>
                  <a:srgbClr val="FFFFFF"/>
                </a:solidFill>
              </a:rPr>
              <a:t>Doelgroepen &amp;  ontmoeten </a:t>
            </a:r>
          </a:p>
        </p:txBody>
      </p:sp>
      <p:pic>
        <p:nvPicPr>
          <p:cNvPr id="5" name="Afbeelding 4">
            <a:extLst>
              <a:ext uri="{FF2B5EF4-FFF2-40B4-BE49-F238E27FC236}">
                <a16:creationId xmlns:a16="http://schemas.microsoft.com/office/drawing/2014/main" id="{32D8263B-15AE-4C81-8BE2-54FACC77DD5E}"/>
              </a:ext>
            </a:extLst>
          </p:cNvPr>
          <p:cNvPicPr>
            <a:picLocks noChangeAspect="1"/>
          </p:cNvPicPr>
          <p:nvPr/>
        </p:nvPicPr>
        <p:blipFill>
          <a:blip r:embed="rId2"/>
          <a:stretch>
            <a:fillRect/>
          </a:stretch>
        </p:blipFill>
        <p:spPr>
          <a:xfrm>
            <a:off x="5153822" y="1319453"/>
            <a:ext cx="6553545" cy="4227036"/>
          </a:xfrm>
          <a:prstGeom prst="rect">
            <a:avLst/>
          </a:prstGeom>
        </p:spPr>
      </p:pic>
    </p:spTree>
    <p:extLst>
      <p:ext uri="{BB962C8B-B14F-4D97-AF65-F5344CB8AC3E}">
        <p14:creationId xmlns:p14="http://schemas.microsoft.com/office/powerpoint/2010/main" val="288417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949ED5F-741C-414E-A662-256D0FBCFB05}"/>
              </a:ext>
            </a:extLst>
          </p:cNvPr>
          <p:cNvSpPr/>
          <p:nvPr/>
        </p:nvSpPr>
        <p:spPr>
          <a:xfrm>
            <a:off x="345440" y="333992"/>
            <a:ext cx="10637520" cy="369332"/>
          </a:xfrm>
          <a:prstGeom prst="rect">
            <a:avLst/>
          </a:prstGeom>
        </p:spPr>
        <p:txBody>
          <a:bodyPr wrap="square">
            <a:spAutoFit/>
          </a:bodyPr>
          <a:lstStyle/>
          <a:p>
            <a:r>
              <a:rPr lang="nl-NL" dirty="0">
                <a:solidFill>
                  <a:srgbClr val="333333"/>
                </a:solidFill>
                <a:latin typeface="Helvetica Neue"/>
              </a:rPr>
              <a:t>De groep volwassenen kunnen we verdelen in vier leeftijdsgroepen:</a:t>
            </a:r>
            <a:endParaRPr lang="nl-NL" dirty="0"/>
          </a:p>
        </p:txBody>
      </p:sp>
      <p:pic>
        <p:nvPicPr>
          <p:cNvPr id="5" name="Afbeelding 4">
            <a:extLst>
              <a:ext uri="{FF2B5EF4-FFF2-40B4-BE49-F238E27FC236}">
                <a16:creationId xmlns:a16="http://schemas.microsoft.com/office/drawing/2014/main" id="{AD806B7E-B645-4BA6-8228-79598FEC98DE}"/>
              </a:ext>
            </a:extLst>
          </p:cNvPr>
          <p:cNvPicPr>
            <a:picLocks noChangeAspect="1"/>
          </p:cNvPicPr>
          <p:nvPr/>
        </p:nvPicPr>
        <p:blipFill rotWithShape="1">
          <a:blip r:embed="rId2"/>
          <a:srcRect l="25583" t="43300" r="15833" b="27111"/>
          <a:stretch/>
        </p:blipFill>
        <p:spPr>
          <a:xfrm>
            <a:off x="345440" y="772607"/>
            <a:ext cx="9639935" cy="2738747"/>
          </a:xfrm>
          <a:prstGeom prst="rect">
            <a:avLst/>
          </a:prstGeom>
        </p:spPr>
      </p:pic>
      <p:sp>
        <p:nvSpPr>
          <p:cNvPr id="6" name="Rechthoek 5">
            <a:extLst>
              <a:ext uri="{FF2B5EF4-FFF2-40B4-BE49-F238E27FC236}">
                <a16:creationId xmlns:a16="http://schemas.microsoft.com/office/drawing/2014/main" id="{39FD9685-9507-465C-9945-02DC55AD540F}"/>
              </a:ext>
            </a:extLst>
          </p:cNvPr>
          <p:cNvSpPr/>
          <p:nvPr/>
        </p:nvSpPr>
        <p:spPr>
          <a:xfrm>
            <a:off x="345440" y="3661686"/>
            <a:ext cx="10891520" cy="2862322"/>
          </a:xfrm>
          <a:prstGeom prst="rect">
            <a:avLst/>
          </a:prstGeom>
        </p:spPr>
        <p:txBody>
          <a:bodyPr wrap="square">
            <a:spAutoFit/>
          </a:bodyPr>
          <a:lstStyle/>
          <a:p>
            <a:r>
              <a:rPr lang="nl-NL" dirty="0">
                <a:solidFill>
                  <a:srgbClr val="333333"/>
                </a:solidFill>
                <a:latin typeface="Helvetica Neue"/>
              </a:rPr>
              <a:t>Volwassenheid volgens het boek:</a:t>
            </a:r>
            <a:br>
              <a:rPr lang="nl-NL" dirty="0">
                <a:solidFill>
                  <a:srgbClr val="333333"/>
                </a:solidFill>
                <a:latin typeface="Helvetica Neue"/>
              </a:rPr>
            </a:br>
            <a:r>
              <a:rPr lang="nl-NL" dirty="0">
                <a:solidFill>
                  <a:srgbClr val="333333"/>
                </a:solidFill>
                <a:latin typeface="Helvetica Neue"/>
              </a:rPr>
              <a:t>- Zelfstandig zijn</a:t>
            </a:r>
            <a:br>
              <a:rPr lang="nl-NL" dirty="0">
                <a:solidFill>
                  <a:srgbClr val="333333"/>
                </a:solidFill>
                <a:latin typeface="Helvetica Neue"/>
              </a:rPr>
            </a:br>
            <a:r>
              <a:rPr lang="nl-NL" dirty="0">
                <a:solidFill>
                  <a:srgbClr val="333333"/>
                </a:solidFill>
                <a:latin typeface="Helvetica Neue"/>
              </a:rPr>
              <a:t>- Verantwoordelijkheid kunnen dragen</a:t>
            </a:r>
            <a:br>
              <a:rPr lang="nl-NL" dirty="0">
                <a:solidFill>
                  <a:srgbClr val="333333"/>
                </a:solidFill>
                <a:latin typeface="Helvetica Neue"/>
              </a:rPr>
            </a:br>
            <a:r>
              <a:rPr lang="nl-NL" dirty="0">
                <a:solidFill>
                  <a:srgbClr val="333333"/>
                </a:solidFill>
                <a:latin typeface="Helvetica Neue"/>
              </a:rPr>
              <a:t>- Handelen overeenkomstig (eigen) normen en waarden</a:t>
            </a:r>
            <a:br>
              <a:rPr lang="nl-NL" dirty="0">
                <a:solidFill>
                  <a:srgbClr val="333333"/>
                </a:solidFill>
                <a:latin typeface="Helvetica Neue"/>
              </a:rPr>
            </a:br>
            <a:r>
              <a:rPr lang="nl-NL" dirty="0">
                <a:solidFill>
                  <a:srgbClr val="333333"/>
                </a:solidFill>
                <a:latin typeface="Helvetica Neue"/>
              </a:rPr>
              <a:t>- Cultureel en maatschappelijk betrokken zijn</a:t>
            </a:r>
            <a:br>
              <a:rPr lang="nl-NL" dirty="0">
                <a:solidFill>
                  <a:srgbClr val="333333"/>
                </a:solidFill>
                <a:latin typeface="Helvetica Neue"/>
              </a:rPr>
            </a:br>
            <a:r>
              <a:rPr lang="nl-NL" dirty="0">
                <a:solidFill>
                  <a:srgbClr val="333333"/>
                </a:solidFill>
                <a:latin typeface="Helvetica Neue"/>
              </a:rPr>
              <a:t>- Duurzame relaties kunnen aangaan en onderhouden</a:t>
            </a:r>
            <a:br>
              <a:rPr lang="nl-NL" dirty="0">
                <a:solidFill>
                  <a:srgbClr val="333333"/>
                </a:solidFill>
                <a:latin typeface="Helvetica Neue"/>
              </a:rPr>
            </a:br>
            <a:r>
              <a:rPr lang="nl-NL" dirty="0">
                <a:solidFill>
                  <a:srgbClr val="333333"/>
                </a:solidFill>
                <a:latin typeface="Helvetica Neue"/>
              </a:rPr>
              <a:t>- Inhoud aan eigen leven kunnen geven</a:t>
            </a:r>
          </a:p>
          <a:p>
            <a:r>
              <a:rPr lang="nl-NL" dirty="0">
                <a:solidFill>
                  <a:srgbClr val="333333"/>
                </a:solidFill>
                <a:latin typeface="Helvetica Neue"/>
              </a:rPr>
              <a:t>De ondergrens van volwassenheid ligt bij 21 jaar. Dit hangt wel af van wat de persoon meemaakt, of hij een eigen weg kiest en niet blijft experimenteren. De ontwikkeling stopt niet bij volwassenwording. Dit gaat alsmaar door, ingrijpende gebeurtenissen bepalen het tempo van de ontwikkeling.</a:t>
            </a:r>
            <a:endParaRPr lang="nl-NL" b="0" i="0" dirty="0">
              <a:solidFill>
                <a:srgbClr val="333333"/>
              </a:solidFill>
              <a:effectLst/>
              <a:latin typeface="Helvetica Neue"/>
            </a:endParaRPr>
          </a:p>
        </p:txBody>
      </p:sp>
    </p:spTree>
    <p:extLst>
      <p:ext uri="{BB962C8B-B14F-4D97-AF65-F5344CB8AC3E}">
        <p14:creationId xmlns:p14="http://schemas.microsoft.com/office/powerpoint/2010/main" val="263762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56EA4-0077-4508-9A68-B3CB7E5389F9}"/>
              </a:ext>
            </a:extLst>
          </p:cNvPr>
          <p:cNvSpPr>
            <a:spLocks noGrp="1"/>
          </p:cNvSpPr>
          <p:nvPr>
            <p:ph type="title"/>
          </p:nvPr>
        </p:nvSpPr>
        <p:spPr>
          <a:solidFill>
            <a:schemeClr val="accent6">
              <a:lumMod val="40000"/>
              <a:lumOff val="60000"/>
            </a:schemeClr>
          </a:solidFill>
        </p:spPr>
        <p:txBody>
          <a:bodyPr/>
          <a:lstStyle/>
          <a:p>
            <a:r>
              <a:rPr lang="nl-NL" dirty="0"/>
              <a:t>Inrichtingsproces: hoe komt zo’n bankje daar?</a:t>
            </a:r>
          </a:p>
        </p:txBody>
      </p:sp>
      <p:sp>
        <p:nvSpPr>
          <p:cNvPr id="3" name="Tekstvak 2">
            <a:extLst>
              <a:ext uri="{FF2B5EF4-FFF2-40B4-BE49-F238E27FC236}">
                <a16:creationId xmlns:a16="http://schemas.microsoft.com/office/drawing/2014/main" id="{491F6912-CE23-494F-AB62-F88777688DDC}"/>
              </a:ext>
            </a:extLst>
          </p:cNvPr>
          <p:cNvSpPr txBox="1"/>
          <p:nvPr/>
        </p:nvSpPr>
        <p:spPr>
          <a:xfrm>
            <a:off x="1204912" y="2495073"/>
            <a:ext cx="6524625" cy="1477328"/>
          </a:xfrm>
          <a:prstGeom prst="rect">
            <a:avLst/>
          </a:prstGeom>
          <a:noFill/>
        </p:spPr>
        <p:txBody>
          <a:bodyPr wrap="square" rtlCol="0">
            <a:spAutoFit/>
          </a:bodyPr>
          <a:lstStyle/>
          <a:p>
            <a:pPr marL="342900" indent="-342900">
              <a:buAutoNum type="alphaLcPeriod"/>
            </a:pPr>
            <a:r>
              <a:rPr lang="nl-NL" dirty="0"/>
              <a:t>Initiatief van bewoners &gt; </a:t>
            </a:r>
          </a:p>
          <a:p>
            <a:pPr marL="342900" indent="-342900">
              <a:buAutoNum type="alphaLcPeriod"/>
            </a:pPr>
            <a:endParaRPr lang="nl-NL" dirty="0"/>
          </a:p>
          <a:p>
            <a:pPr marL="342900" indent="-342900">
              <a:buAutoNum type="alphaLcPeriod"/>
            </a:pPr>
            <a:r>
              <a:rPr lang="nl-NL" dirty="0"/>
              <a:t>Initiatief via Woningbouwcorporatie &gt; </a:t>
            </a:r>
          </a:p>
          <a:p>
            <a:pPr marL="342900" indent="-342900">
              <a:buAutoNum type="alphaLcPeriod"/>
            </a:pPr>
            <a:endParaRPr lang="nl-NL" dirty="0"/>
          </a:p>
          <a:p>
            <a:pPr marL="342900" indent="-342900">
              <a:buAutoNum type="alphaLcPeriod"/>
            </a:pPr>
            <a:r>
              <a:rPr lang="nl-NL" dirty="0"/>
              <a:t>Donatie door bv. bedrijf of organisatie &gt; </a:t>
            </a:r>
          </a:p>
        </p:txBody>
      </p:sp>
      <p:sp>
        <p:nvSpPr>
          <p:cNvPr id="4" name="Ster: 10 punten 3">
            <a:extLst>
              <a:ext uri="{FF2B5EF4-FFF2-40B4-BE49-F238E27FC236}">
                <a16:creationId xmlns:a16="http://schemas.microsoft.com/office/drawing/2014/main" id="{B24A4DCF-B8AE-4F1D-BF60-1CA030343301}"/>
              </a:ext>
            </a:extLst>
          </p:cNvPr>
          <p:cNvSpPr/>
          <p:nvPr/>
        </p:nvSpPr>
        <p:spPr>
          <a:xfrm>
            <a:off x="5653087" y="1952625"/>
            <a:ext cx="2728913" cy="2371725"/>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Gemeente</a:t>
            </a:r>
          </a:p>
        </p:txBody>
      </p:sp>
      <p:sp>
        <p:nvSpPr>
          <p:cNvPr id="5" name="Tekstvak 4">
            <a:extLst>
              <a:ext uri="{FF2B5EF4-FFF2-40B4-BE49-F238E27FC236}">
                <a16:creationId xmlns:a16="http://schemas.microsoft.com/office/drawing/2014/main" id="{413C22A8-5EEA-4964-BBC5-43338CB36501}"/>
              </a:ext>
            </a:extLst>
          </p:cNvPr>
          <p:cNvSpPr txBox="1"/>
          <p:nvPr/>
        </p:nvSpPr>
        <p:spPr>
          <a:xfrm>
            <a:off x="7210425" y="4876800"/>
            <a:ext cx="2447925" cy="1477328"/>
          </a:xfrm>
          <a:prstGeom prst="rect">
            <a:avLst/>
          </a:prstGeom>
          <a:noFill/>
        </p:spPr>
        <p:txBody>
          <a:bodyPr wrap="square" rtlCol="0">
            <a:spAutoFit/>
          </a:bodyPr>
          <a:lstStyle/>
          <a:p>
            <a:r>
              <a:rPr lang="nl-NL" dirty="0"/>
              <a:t>- Bestemmingsplan </a:t>
            </a:r>
          </a:p>
          <a:p>
            <a:endParaRPr lang="nl-NL" dirty="0"/>
          </a:p>
          <a:p>
            <a:r>
              <a:rPr lang="nl-NL" dirty="0"/>
              <a:t>- Vergunning </a:t>
            </a:r>
          </a:p>
          <a:p>
            <a:endParaRPr lang="nl-NL" dirty="0"/>
          </a:p>
          <a:p>
            <a:r>
              <a:rPr lang="nl-NL" dirty="0"/>
              <a:t>- Plaatsing </a:t>
            </a:r>
          </a:p>
        </p:txBody>
      </p:sp>
      <p:sp>
        <p:nvSpPr>
          <p:cNvPr id="6" name="Pijl: gekromd rechts 5">
            <a:extLst>
              <a:ext uri="{FF2B5EF4-FFF2-40B4-BE49-F238E27FC236}">
                <a16:creationId xmlns:a16="http://schemas.microsoft.com/office/drawing/2014/main" id="{895B3214-E023-4613-978A-3256791D89B3}"/>
              </a:ext>
            </a:extLst>
          </p:cNvPr>
          <p:cNvSpPr/>
          <p:nvPr/>
        </p:nvSpPr>
        <p:spPr>
          <a:xfrm>
            <a:off x="4438649" y="4304822"/>
            <a:ext cx="1904999" cy="2188053"/>
          </a:xfrm>
          <a:prstGeom prst="curvedRightArrow">
            <a:avLst>
              <a:gd name="adj1" fmla="val 25000"/>
              <a:gd name="adj2" fmla="val 50000"/>
              <a:gd name="adj3" fmla="val 3149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29468772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672603-8A23-4442-87C6-919AEA10B722}">
  <ds:schemaRefs>
    <ds:schemaRef ds:uri="http://schemas.microsoft.com/sharepoint/v3/contenttype/forms"/>
  </ds:schemaRefs>
</ds:datastoreItem>
</file>

<file path=customXml/itemProps2.xml><?xml version="1.0" encoding="utf-8"?>
<ds:datastoreItem xmlns:ds="http://schemas.openxmlformats.org/officeDocument/2006/customXml" ds:itemID="{B799B71F-55AD-48C7-A986-05D2107CCF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187F2F-A86C-43F3-81F6-7B3A4729AB49}">
  <ds:schemaRefs>
    <ds:schemaRef ds:uri="http://purl.org/dc/dcmitype/"/>
    <ds:schemaRef ds:uri="http://schemas.microsoft.com/office/2006/metadata/properties"/>
    <ds:schemaRef ds:uri="http://schemas.openxmlformats.org/package/2006/metadata/core-properties"/>
    <ds:schemaRef ds:uri="http://purl.org/dc/elements/1.1/"/>
    <ds:schemaRef ds:uri="http://purl.org/dc/terms/"/>
    <ds:schemaRef ds:uri="34354c1b-6b8c-435b-ad50-990538c19557"/>
    <ds:schemaRef ds:uri="http://schemas.microsoft.com/office/2006/documentManagement/types"/>
    <ds:schemaRef ds:uri="47a28104-336f-447d-946e-e305ac2bcd47"/>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122</TotalTime>
  <Words>801</Words>
  <Application>Microsoft Office PowerPoint</Application>
  <PresentationFormat>Breedbeeld</PresentationFormat>
  <Paragraphs>54</Paragraphs>
  <Slides>11</Slides>
  <Notes>0</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Kantoorthema</vt:lpstr>
      <vt:lpstr>Les stad en wijk Ontmoeten als doel en middel</vt:lpstr>
      <vt:lpstr>Programma van vandaag </vt:lpstr>
      <vt:lpstr>PowerPoint-presentatie</vt:lpstr>
      <vt:lpstr>PowerPoint-presentatie</vt:lpstr>
      <vt:lpstr>PowerPoint-presentatie</vt:lpstr>
      <vt:lpstr>Ontmoeten als doel en middel</vt:lpstr>
      <vt:lpstr>Doelgroepen &amp;  ontmoeten </vt:lpstr>
      <vt:lpstr>PowerPoint-presentatie</vt:lpstr>
      <vt:lpstr>Inrichtingsproces: hoe komt zo’n bankje daar?</vt:lpstr>
      <vt:lpstr>PowerPoint-presentatie</vt:lpstr>
      <vt:lpstr>Bedankt voor jullie aandacht en tot volgende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stad en wijk</dc:title>
  <dc:creator>Pascalle Cup</dc:creator>
  <cp:lastModifiedBy>Pascalle Cup</cp:lastModifiedBy>
  <cp:revision>15</cp:revision>
  <dcterms:created xsi:type="dcterms:W3CDTF">2020-06-02T11:42:38Z</dcterms:created>
  <dcterms:modified xsi:type="dcterms:W3CDTF">2020-06-03T08:01:46Z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